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307" r:id="rId2"/>
    <p:sldId id="311" r:id="rId3"/>
    <p:sldId id="309" r:id="rId4"/>
    <p:sldId id="349" r:id="rId5"/>
    <p:sldId id="348" r:id="rId6"/>
  </p:sldIdLst>
  <p:sldSz cx="6858000" cy="12192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D7D7"/>
    <a:srgbClr val="D5D5D5"/>
    <a:srgbClr val="F4F3F3"/>
    <a:srgbClr val="F3F2F2"/>
    <a:srgbClr val="4BB8F9"/>
    <a:srgbClr val="0000FE"/>
    <a:srgbClr val="DFDEFC"/>
    <a:srgbClr val="6766CD"/>
    <a:srgbClr val="E6E6E6"/>
    <a:srgbClr val="03B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78"/>
    <p:restoredTop sz="94569"/>
  </p:normalViewPr>
  <p:slideViewPr>
    <p:cSldViewPr snapToGrid="0" snapToObjects="1">
      <p:cViewPr>
        <p:scale>
          <a:sx n="75" d="100"/>
          <a:sy n="75" d="100"/>
        </p:scale>
        <p:origin x="2272" y="2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5" d="100"/>
          <a:sy n="105" d="100"/>
        </p:scale>
        <p:origin x="3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8335EC-909F-DC4B-BA8C-7B121467CD5D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A46B7-B399-684B-B9DC-5901D3662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0316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tiff>
</file>

<file path=ppt/media/image4.tiff>
</file>

<file path=ppt/media/image5.png>
</file>

<file path=ppt/media/image6.tiff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36011C-0D40-6240-9410-B1B12A42400A}" type="datetimeFigureOut">
              <a:rPr lang="en-US" smtClean="0"/>
              <a:t>9/3/18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A2F86B-8E71-C547-8CAB-1CE70CFDEC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1792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118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8115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28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545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0638" y="1143000"/>
            <a:ext cx="17367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582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1"/>
            </a:lvl1pPr>
            <a:lvl2pPr marL="342908" indent="0" algn="ctr">
              <a:buNone/>
              <a:defRPr sz="1500"/>
            </a:lvl2pPr>
            <a:lvl3pPr marL="685818" indent="0" algn="ctr">
              <a:buNone/>
              <a:defRPr sz="1350"/>
            </a:lvl3pPr>
            <a:lvl4pPr marL="1028726" indent="0" algn="ctr">
              <a:buNone/>
              <a:defRPr sz="1200"/>
            </a:lvl4pPr>
            <a:lvl5pPr marL="1371634" indent="0" algn="ctr">
              <a:buNone/>
              <a:defRPr sz="1200"/>
            </a:lvl5pPr>
            <a:lvl6pPr marL="1714543" indent="0" algn="ctr">
              <a:buNone/>
              <a:defRPr sz="1200"/>
            </a:lvl6pPr>
            <a:lvl7pPr marL="2057452" indent="0" algn="ctr">
              <a:buNone/>
              <a:defRPr sz="1200"/>
            </a:lvl7pPr>
            <a:lvl8pPr marL="2400360" indent="0" algn="ctr">
              <a:buNone/>
              <a:defRPr sz="1200"/>
            </a:lvl8pPr>
            <a:lvl9pPr marL="2743269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2F3CF-A96D-3741-95D2-10453C828EC6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2B18-9678-7841-9532-3CC28A9012DB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412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2"/>
            <a:ext cx="1478756" cy="1033215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2"/>
            <a:ext cx="4350544" cy="1033215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A0B75-AFDB-564C-8FEA-24D1215F4B9B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62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C8A70-033E-2B46-AD6F-4EFB888620D9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32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8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8" y="8159049"/>
            <a:ext cx="5915025" cy="2666999"/>
          </a:xfrm>
        </p:spPr>
        <p:txBody>
          <a:bodyPr/>
          <a:lstStyle>
            <a:lvl1pPr marL="0" indent="0">
              <a:buNone/>
              <a:defRPr sz="1801">
                <a:solidFill>
                  <a:schemeClr val="tx1"/>
                </a:solidFill>
              </a:defRPr>
            </a:lvl1pPr>
            <a:lvl2pPr marL="34290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18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2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3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4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5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6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6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A8FCE1-BB84-E746-8538-E0A9F9030DA5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14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06935-B030-D34A-B5D8-FB3C275BA550}" type="datetime1">
              <a:rPr lang="en-GB" smtClean="0"/>
              <a:t>03/09/2018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04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3" y="649114"/>
            <a:ext cx="5915025" cy="23565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1" b="1"/>
            </a:lvl1pPr>
            <a:lvl2pPr marL="342908" indent="0">
              <a:buNone/>
              <a:defRPr sz="1500" b="1"/>
            </a:lvl2pPr>
            <a:lvl3pPr marL="685818" indent="0">
              <a:buNone/>
              <a:defRPr sz="1350" b="1"/>
            </a:lvl3pPr>
            <a:lvl4pPr marL="1028726" indent="0">
              <a:buNone/>
              <a:defRPr sz="1200" b="1"/>
            </a:lvl4pPr>
            <a:lvl5pPr marL="1371634" indent="0">
              <a:buNone/>
              <a:defRPr sz="1200" b="1"/>
            </a:lvl5pPr>
            <a:lvl6pPr marL="1714543" indent="0">
              <a:buNone/>
              <a:defRPr sz="1200" b="1"/>
            </a:lvl6pPr>
            <a:lvl7pPr marL="2057452" indent="0">
              <a:buNone/>
              <a:defRPr sz="1200" b="1"/>
            </a:lvl7pPr>
            <a:lvl8pPr marL="2400360" indent="0">
              <a:buNone/>
              <a:defRPr sz="1200" b="1"/>
            </a:lvl8pPr>
            <a:lvl9pPr marL="2743269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8"/>
            <a:ext cx="2901255" cy="65503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5" y="2988734"/>
            <a:ext cx="2915543" cy="1464732"/>
          </a:xfrm>
        </p:spPr>
        <p:txBody>
          <a:bodyPr anchor="b"/>
          <a:lstStyle>
            <a:lvl1pPr marL="0" indent="0">
              <a:buNone/>
              <a:defRPr sz="1801" b="1"/>
            </a:lvl1pPr>
            <a:lvl2pPr marL="342908" indent="0">
              <a:buNone/>
              <a:defRPr sz="1500" b="1"/>
            </a:lvl2pPr>
            <a:lvl3pPr marL="685818" indent="0">
              <a:buNone/>
              <a:defRPr sz="1350" b="1"/>
            </a:lvl3pPr>
            <a:lvl4pPr marL="1028726" indent="0">
              <a:buNone/>
              <a:defRPr sz="1200" b="1"/>
            </a:lvl4pPr>
            <a:lvl5pPr marL="1371634" indent="0">
              <a:buNone/>
              <a:defRPr sz="1200" b="1"/>
            </a:lvl5pPr>
            <a:lvl6pPr marL="1714543" indent="0">
              <a:buNone/>
              <a:defRPr sz="1200" b="1"/>
            </a:lvl6pPr>
            <a:lvl7pPr marL="2057452" indent="0">
              <a:buNone/>
              <a:defRPr sz="1200" b="1"/>
            </a:lvl7pPr>
            <a:lvl8pPr marL="2400360" indent="0">
              <a:buNone/>
              <a:defRPr sz="1200" b="1"/>
            </a:lvl8pPr>
            <a:lvl9pPr marL="2743269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5" y="4453468"/>
            <a:ext cx="2915543" cy="65503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EF10-14A3-DC40-AC80-0653562B7D40}" type="datetime1">
              <a:rPr lang="en-GB" smtClean="0"/>
              <a:t>03/09/2018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8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98A859-BE9A-344D-B33C-E69F6D1435CB}" type="datetime1">
              <a:rPr lang="en-GB" smtClean="0"/>
              <a:t>03/09/2018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09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14BEC-3711-6149-84F6-A60B4093FD6F}" type="datetime1">
              <a:rPr lang="en-GB" smtClean="0"/>
              <a:t>03/09/2018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21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5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1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1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8" indent="0">
              <a:buNone/>
              <a:defRPr sz="1050"/>
            </a:lvl2pPr>
            <a:lvl3pPr marL="685818" indent="0">
              <a:buNone/>
              <a:defRPr sz="900"/>
            </a:lvl3pPr>
            <a:lvl4pPr marL="1028726" indent="0">
              <a:buNone/>
              <a:defRPr sz="750"/>
            </a:lvl4pPr>
            <a:lvl5pPr marL="1371634" indent="0">
              <a:buNone/>
              <a:defRPr sz="750"/>
            </a:lvl5pPr>
            <a:lvl6pPr marL="1714543" indent="0">
              <a:buNone/>
              <a:defRPr sz="750"/>
            </a:lvl6pPr>
            <a:lvl7pPr marL="2057452" indent="0">
              <a:buNone/>
              <a:defRPr sz="750"/>
            </a:lvl7pPr>
            <a:lvl8pPr marL="2400360" indent="0">
              <a:buNone/>
              <a:defRPr sz="750"/>
            </a:lvl8pPr>
            <a:lvl9pPr marL="2743269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818DD-5836-BD4D-ADA5-B524D1DE398F}" type="datetime1">
              <a:rPr lang="en-GB" smtClean="0"/>
              <a:t>03/09/2018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828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5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8" indent="0">
              <a:buNone/>
              <a:defRPr sz="2100"/>
            </a:lvl2pPr>
            <a:lvl3pPr marL="685818" indent="0">
              <a:buNone/>
              <a:defRPr sz="1801"/>
            </a:lvl3pPr>
            <a:lvl4pPr marL="1028726" indent="0">
              <a:buNone/>
              <a:defRPr sz="1500"/>
            </a:lvl4pPr>
            <a:lvl5pPr marL="1371634" indent="0">
              <a:buNone/>
              <a:defRPr sz="1500"/>
            </a:lvl5pPr>
            <a:lvl6pPr marL="1714543" indent="0">
              <a:buNone/>
              <a:defRPr sz="1500"/>
            </a:lvl6pPr>
            <a:lvl7pPr marL="2057452" indent="0">
              <a:buNone/>
              <a:defRPr sz="1500"/>
            </a:lvl7pPr>
            <a:lvl8pPr marL="2400360" indent="0">
              <a:buNone/>
              <a:defRPr sz="1500"/>
            </a:lvl8pPr>
            <a:lvl9pPr marL="2743269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1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8" indent="0">
              <a:buNone/>
              <a:defRPr sz="1050"/>
            </a:lvl2pPr>
            <a:lvl3pPr marL="685818" indent="0">
              <a:buNone/>
              <a:defRPr sz="900"/>
            </a:lvl3pPr>
            <a:lvl4pPr marL="1028726" indent="0">
              <a:buNone/>
              <a:defRPr sz="750"/>
            </a:lvl4pPr>
            <a:lvl5pPr marL="1371634" indent="0">
              <a:buNone/>
              <a:defRPr sz="750"/>
            </a:lvl5pPr>
            <a:lvl6pPr marL="1714543" indent="0">
              <a:buNone/>
              <a:defRPr sz="750"/>
            </a:lvl6pPr>
            <a:lvl7pPr marL="2057452" indent="0">
              <a:buNone/>
              <a:defRPr sz="750"/>
            </a:lvl7pPr>
            <a:lvl8pPr marL="2400360" indent="0">
              <a:buNone/>
              <a:defRPr sz="750"/>
            </a:lvl8pPr>
            <a:lvl9pPr marL="2743269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A86B-5219-8947-B522-D3DC536F9014}" type="datetime1">
              <a:rPr lang="en-GB" smtClean="0"/>
              <a:t>03/09/2018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4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90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90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2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58871-8A29-2C48-8A8F-E544644E699E}" type="datetime1">
              <a:rPr lang="en-GB" smtClean="0"/>
              <a:t>03/09/2018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5" y="11300182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2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789F6-3BD3-1645-B8E5-7AE28DC0F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7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18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4" indent="-171454" algn="l" defTabSz="685818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62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857272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80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88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97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906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814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723" indent="-171454" algn="l" defTabSz="685818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8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18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26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34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43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52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60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69" algn="l" defTabSz="6858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hyperlink" Target="http://www.ccpn.ac.uk/" TargetMode="External"/><Relationship Id="rId6" Type="http://schemas.openxmlformats.org/officeDocument/2006/relationships/hyperlink" Target="mailto:ccpnmrv3@google.com" TargetMode="External"/><Relationship Id="rId7" Type="http://schemas.openxmlformats.org/officeDocument/2006/relationships/hyperlink" Target="https://bitbucket.org/ccpnmr/issue-tracker/" TargetMode="External"/><Relationship Id="rId8" Type="http://schemas.openxmlformats.org/officeDocument/2006/relationships/hyperlink" Target="https://www.ncbi.nlm.nih.gov/pmc/articles/PMC5095159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7" y="614154"/>
            <a:ext cx="1417813" cy="5859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654" y="614154"/>
            <a:ext cx="4671239" cy="5859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52656" y="722482"/>
            <a:ext cx="4671238" cy="369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1" b="1" dirty="0">
                <a:solidFill>
                  <a:srgbClr val="F5FFFF"/>
                </a:solidFill>
                <a:latin typeface="Helvetica-Bold" charset="0"/>
              </a:rPr>
              <a:t>CcpNmr Analysis Version 3</a:t>
            </a:r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2044646" y="2620359"/>
            <a:ext cx="2768708" cy="10774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73A6C"/>
                </a:solidFill>
                <a:latin typeface="LucidaGrande-Bold" charset="0"/>
              </a:rPr>
              <a:t>How </a:t>
            </a:r>
            <a:r>
              <a:rPr lang="en-US" sz="2800" b="1" dirty="0" err="1" smtClean="0">
                <a:solidFill>
                  <a:srgbClr val="073A6C"/>
                </a:solidFill>
                <a:latin typeface="LucidaGrande-Bold" charset="0"/>
              </a:rPr>
              <a:t>To’s</a:t>
            </a:r>
            <a:r>
              <a:rPr lang="en-US" sz="2800" b="1" dirty="0" smtClean="0">
                <a:solidFill>
                  <a:srgbClr val="073A6C"/>
                </a:solidFill>
                <a:latin typeface="LucidaGrande-Bold" charset="0"/>
              </a:rPr>
              <a:t>:</a:t>
            </a:r>
          </a:p>
          <a:p>
            <a:pPr algn="ctr"/>
            <a:endParaRPr lang="en-US" sz="1801" b="1" dirty="0">
              <a:solidFill>
                <a:srgbClr val="073A6C"/>
              </a:solidFill>
              <a:latin typeface="LucidaGrande-Bold" charset="0"/>
            </a:endParaRPr>
          </a:p>
          <a:p>
            <a:pPr algn="ctr"/>
            <a:r>
              <a:rPr lang="en-US" sz="1801" b="1" dirty="0">
                <a:solidFill>
                  <a:srgbClr val="073A6C"/>
                </a:solidFill>
                <a:latin typeface="LucidaGrande-Bold" charset="0"/>
              </a:rPr>
              <a:t>I</a:t>
            </a:r>
            <a:r>
              <a:rPr lang="en-US" sz="1801" b="1" dirty="0" smtClean="0">
                <a:solidFill>
                  <a:srgbClr val="073A6C"/>
                </a:solidFill>
                <a:latin typeface="LucidaGrande-Bold" charset="0"/>
              </a:rPr>
              <a:t>mport Sparky project</a:t>
            </a:r>
            <a:endParaRPr lang="en-US" sz="180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741289" y="11303525"/>
            <a:ext cx="1543050" cy="649111"/>
          </a:xfrm>
        </p:spPr>
        <p:txBody>
          <a:bodyPr/>
          <a:lstStyle/>
          <a:p>
            <a:fld id="{EAB789F6-3BD3-1645-B8E5-7AE28DC0F5BB}" type="slidenum">
              <a:rPr lang="en-US" smtClean="0"/>
              <a:t>0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657" y="4197638"/>
            <a:ext cx="3913632" cy="22020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0767" y="5751332"/>
            <a:ext cx="4529670" cy="294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9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383683" y="179276"/>
            <a:ext cx="20906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dirty="0">
                <a:latin typeface="Lucida Grande" charset="0"/>
                <a:ea typeface="ＭＳ 明朝" charset="-128"/>
              </a:rPr>
              <a:t>Introduction</a:t>
            </a:r>
            <a:r>
              <a:rPr lang="en-GB" sz="2400" dirty="0"/>
              <a:t> 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256" y="9521998"/>
            <a:ext cx="765918" cy="76591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68748" y="8972916"/>
            <a:ext cx="49821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GB" b="1" dirty="0">
                <a:latin typeface="Lucida Grande" charset="0"/>
                <a:ea typeface="Lucida Grande" charset="0"/>
                <a:cs typeface="Lucida Grande" charset="0"/>
              </a:rPr>
              <a:t>Start CcpNmr Analysis </a:t>
            </a:r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V3</a:t>
            </a:r>
          </a:p>
          <a:p>
            <a:pPr algn="just"/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algn="just"/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Apple users by </a:t>
            </a:r>
            <a:r>
              <a:rPr lang="en-GB" dirty="0">
                <a:latin typeface="Lucida Grande" charset="0"/>
                <a:ea typeface="Lucida Grande" charset="0"/>
                <a:cs typeface="Lucida Grande" charset="0"/>
              </a:rPr>
              <a:t>double clicking the icon </a:t>
            </a:r>
            <a:r>
              <a:rPr lang="en-GB" i="1" dirty="0" err="1" smtClean="0">
                <a:latin typeface="Lucida Grande" charset="0"/>
                <a:ea typeface="Lucida Grande" charset="0"/>
                <a:cs typeface="Lucida Grande" charset="0"/>
              </a:rPr>
              <a:t>CcpNmrAnalysis</a:t>
            </a:r>
            <a:endParaRPr lang="en-GB" i="1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algn="just"/>
            <a:endParaRPr lang="en-GB" i="1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algn="just"/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Linux users by using the terminal  command: </a:t>
            </a:r>
            <a:r>
              <a:rPr lang="en-GB" i="1" dirty="0" smtClean="0">
                <a:latin typeface="Lucida Grande" charset="0"/>
                <a:ea typeface="Lucida Grande" charset="0"/>
                <a:cs typeface="Lucida Grande" charset="0"/>
              </a:rPr>
              <a:t>bin/assign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  </a:t>
            </a:r>
          </a:p>
          <a:p>
            <a:pPr algn="just"/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1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21541" y="1170941"/>
            <a:ext cx="62149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This 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How-To will show how  to import a Sparky project directly </a:t>
            </a:r>
            <a:r>
              <a:rPr lang="en-US" sz="1200" dirty="0">
                <a:latin typeface="Lucida Grande" charset="0"/>
                <a:ea typeface="Lucida Grande" charset="0"/>
                <a:cs typeface="Lucida Grande" charset="0"/>
              </a:rPr>
              <a:t>to CcpNmr Analysis 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V3. </a:t>
            </a:r>
          </a:p>
          <a:p>
            <a:pPr>
              <a:lnSpc>
                <a:spcPct val="150000"/>
              </a:lnSpc>
            </a:pPr>
            <a:endParaRPr lang="en-US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NB. In the current release of Analysis, the sparky reader is still under development, we cannot guarantee that all Sparky projects will be opened correctly. </a:t>
            </a:r>
            <a:endParaRPr lang="en-US" sz="1200" dirty="0">
              <a:latin typeface="Lucida Grande" charset="0"/>
              <a:ea typeface="Lucida Grande" charset="0"/>
              <a:cs typeface="Lucida Grande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dirty="0">
                <a:latin typeface="Lucida Grande" charset="0"/>
                <a:ea typeface="Lucida Grande" charset="0"/>
                <a:cs typeface="Lucida Grande" charset="0"/>
              </a:rPr>
            </a:br>
            <a:endParaRPr lang="en-US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76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225" y="816332"/>
            <a:ext cx="6858000" cy="65440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dirty="0"/>
          </a:p>
        </p:txBody>
      </p:sp>
      <p:sp>
        <p:nvSpPr>
          <p:cNvPr id="10" name="Rectangle 9"/>
          <p:cNvSpPr/>
          <p:nvPr/>
        </p:nvSpPr>
        <p:spPr>
          <a:xfrm>
            <a:off x="2215370" y="179276"/>
            <a:ext cx="24272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dirty="0" smtClean="0">
                <a:latin typeface="Lucida Grande" charset="0"/>
                <a:ea typeface="ＭＳ 明朝" charset="-128"/>
              </a:rPr>
              <a:t>Import Sparky</a:t>
            </a:r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0" y="7977523"/>
            <a:ext cx="955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 smtClean="0">
                <a:latin typeface="Lucida Grande" charset="0"/>
                <a:ea typeface="ＭＳ 明朝" charset="-128"/>
              </a:rPr>
              <a:t>1</a:t>
            </a:r>
            <a:r>
              <a:rPr lang="en-GB" sz="1401" dirty="0" smtClean="0">
                <a:latin typeface="Lucida Grande" charset="0"/>
                <a:ea typeface="ＭＳ 明朝" charset="-128"/>
              </a:rPr>
              <a:t>A</a:t>
            </a:r>
            <a:endParaRPr lang="en-US" sz="1801" dirty="0"/>
          </a:p>
        </p:txBody>
      </p:sp>
      <p:sp>
        <p:nvSpPr>
          <p:cNvPr id="12" name="Rectangle 11"/>
          <p:cNvSpPr/>
          <p:nvPr/>
        </p:nvSpPr>
        <p:spPr>
          <a:xfrm>
            <a:off x="648311" y="7977523"/>
            <a:ext cx="600119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>Drop a *.</a:t>
            </a:r>
            <a:r>
              <a:rPr lang="en-US" sz="1200" b="1" dirty="0" err="1">
                <a:latin typeface="Lucida Grande" charset="0"/>
                <a:ea typeface="Lucida Grande" charset="0"/>
                <a:cs typeface="Lucida Grande" charset="0"/>
              </a:rPr>
              <a:t>proj</a:t>
            </a:r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> file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Find a sparky project on </a:t>
            </a:r>
            <a:r>
              <a:rPr lang="en-US" sz="1200" dirty="0" err="1" smtClean="0">
                <a:latin typeface="Lucida Grande" charset="0"/>
                <a:ea typeface="Lucida Grande" charset="0"/>
                <a:cs typeface="Lucida Grande" charset="0"/>
              </a:rPr>
              <a:t>SparkyTest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 directory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Simply Drag and drop the file </a:t>
            </a:r>
            <a:r>
              <a:rPr lang="en-US" sz="1200" b="1" dirty="0" err="1" smtClean="0">
                <a:latin typeface="Lucida Grande" charset="0"/>
                <a:ea typeface="Lucida Grande" charset="0"/>
                <a:cs typeface="Lucida Grande" charset="0"/>
              </a:rPr>
              <a:t>nh.proj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 onto the sidebar or Drop Area</a:t>
            </a:r>
            <a:endParaRPr lang="en-US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>
              <a:lnSpc>
                <a:spcPct val="150000"/>
              </a:lnSpc>
            </a:pPr>
            <a:endParaRPr lang="en-US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The project should be fully loaded.</a:t>
            </a:r>
          </a:p>
          <a:p>
            <a:pPr>
              <a:lnSpc>
                <a:spcPct val="150000"/>
              </a:lnSpc>
            </a:pP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All the spectra and other data will be located </a:t>
            </a:r>
            <a:r>
              <a:rPr lang="en-US" sz="1200" dirty="0">
                <a:latin typeface="Lucida Grande" charset="0"/>
                <a:ea typeface="Lucida Grande" charset="0"/>
                <a:cs typeface="Lucida Grande" charset="0"/>
              </a:rPr>
              <a:t>i</a:t>
            </a:r>
            <a:r>
              <a:rPr lang="en-US" sz="1200" dirty="0" smtClean="0">
                <a:latin typeface="Lucida Grande" charset="0"/>
                <a:ea typeface="Lucida Grande" charset="0"/>
                <a:cs typeface="Lucida Grande" charset="0"/>
              </a:rPr>
              <a:t>n sidebar.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GB" sz="1200" smtClean="0">
                <a:latin typeface="Lucida Grande" charset="0"/>
                <a:ea typeface="Lucida Grande" charset="0"/>
                <a:cs typeface="Lucida Grande" charset="0"/>
              </a:rPr>
              <a:t>Go on sidebar, expand the Spectra branch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GB" sz="1200" smtClean="0">
                <a:latin typeface="Lucida Grande" charset="0"/>
                <a:ea typeface="Lucida Grande" charset="0"/>
                <a:cs typeface="Lucida Grande" charset="0"/>
              </a:rPr>
              <a:t>Select the item SP:nh_42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GB" sz="1200" smtClean="0">
                <a:latin typeface="Lucida Grande" charset="0"/>
                <a:ea typeface="Lucida Grande" charset="0"/>
                <a:cs typeface="Lucida Grande" charset="0"/>
              </a:rPr>
              <a:t>Drag and drop on the drop area</a:t>
            </a:r>
          </a:p>
          <a:p>
            <a:pPr>
              <a:lnSpc>
                <a:spcPct val="150000"/>
              </a:lnSpc>
            </a:pPr>
            <a:endParaRPr lang="en-US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endParaRPr lang="en-US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>
              <a:lnSpc>
                <a:spcPct val="150000"/>
              </a:lnSpc>
            </a:pPr>
            <a:r>
              <a:rPr lang="en-US" sz="1200" b="1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  <a:endParaRPr lang="en-US" sz="1200" dirty="0">
              <a:latin typeface="LucidaGrande" charset="0"/>
            </a:endParaRPr>
          </a:p>
          <a:p>
            <a:endParaRPr lang="en-US" sz="1200" dirty="0" smtClean="0">
              <a:latin typeface="LucidaGrande" charset="0"/>
            </a:endParaRPr>
          </a:p>
          <a:p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</a:b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2</a:t>
            </a:fld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-3226" y="-14941"/>
            <a:ext cx="962415" cy="831273"/>
            <a:chOff x="981230" y="-31859"/>
            <a:chExt cx="962415" cy="831273"/>
          </a:xfrm>
        </p:grpSpPr>
        <p:sp>
          <p:nvSpPr>
            <p:cNvPr id="24" name="Rectangle 23"/>
            <p:cNvSpPr/>
            <p:nvPr/>
          </p:nvSpPr>
          <p:spPr>
            <a:xfrm>
              <a:off x="981230" y="-31859"/>
              <a:ext cx="955964" cy="831273"/>
            </a:xfrm>
            <a:prstGeom prst="rect">
              <a:avLst/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87681" y="31236"/>
              <a:ext cx="9559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latin typeface="Lucida Grande" charset="0"/>
                  <a:ea typeface="Lucida Grande" charset="0"/>
                  <a:cs typeface="Lucida Grande" charset="0"/>
                </a:rPr>
                <a:t>How To</a:t>
              </a:r>
            </a:p>
            <a:p>
              <a:pPr algn="ctr"/>
              <a:r>
                <a:rPr lang="en-US" sz="1400" dirty="0" smtClean="0">
                  <a:latin typeface="Lucida Grande" charset="0"/>
                  <a:ea typeface="Lucida Grande" charset="0"/>
                  <a:cs typeface="Lucida Grande" charset="0"/>
                </a:rPr>
                <a:t>1</a:t>
              </a:r>
              <a:endParaRPr lang="en-US" dirty="0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417941" y="1061409"/>
            <a:ext cx="3236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Drop </a:t>
            </a:r>
            <a:r>
              <a:rPr lang="en-US" sz="1400" b="1" dirty="0" err="1" smtClean="0">
                <a:latin typeface="Lucida Grande" charset="0"/>
                <a:ea typeface="Lucida Grande" charset="0"/>
                <a:cs typeface="Lucida Grande" charset="0"/>
              </a:rPr>
              <a:t>nh.proj</a:t>
            </a:r>
            <a:r>
              <a:rPr lang="en-US" sz="1400" b="1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  <a:endParaRPr lang="en-US" sz="1400" b="1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17" y="1583366"/>
            <a:ext cx="4383046" cy="36726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615" y="1757881"/>
            <a:ext cx="1366563" cy="3033534"/>
          </a:xfrm>
          <a:prstGeom prst="rect">
            <a:avLst/>
          </a:prstGeom>
        </p:spPr>
      </p:pic>
      <p:sp>
        <p:nvSpPr>
          <p:cNvPr id="21" name="Down Arrow 20"/>
          <p:cNvSpPr/>
          <p:nvPr/>
        </p:nvSpPr>
        <p:spPr>
          <a:xfrm rot="4990052" flipH="1">
            <a:off x="3458669" y="2234878"/>
            <a:ext cx="278886" cy="633299"/>
          </a:xfrm>
          <a:prstGeom prst="downArrow">
            <a:avLst>
              <a:gd name="adj1" fmla="val 29260"/>
              <a:gd name="adj2" fmla="val 61156"/>
            </a:avLst>
          </a:prstGeom>
          <a:solidFill>
            <a:srgbClr val="03B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  <p:sp>
        <p:nvSpPr>
          <p:cNvPr id="22" name="Rectangle 21"/>
          <p:cNvSpPr/>
          <p:nvPr/>
        </p:nvSpPr>
        <p:spPr>
          <a:xfrm>
            <a:off x="3915247" y="2431473"/>
            <a:ext cx="1300989" cy="168852"/>
          </a:xfrm>
          <a:prstGeom prst="rect">
            <a:avLst/>
          </a:prstGeom>
          <a:noFill/>
          <a:ln w="28575">
            <a:solidFill>
              <a:srgbClr val="03B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1"/>
          </a:p>
        </p:txBody>
      </p:sp>
    </p:spTree>
    <p:extLst>
      <p:ext uri="{BB962C8B-B14F-4D97-AF65-F5344CB8AC3E}">
        <p14:creationId xmlns:p14="http://schemas.microsoft.com/office/powerpoint/2010/main" val="1842922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84394"/>
            <a:ext cx="6858000" cy="55564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1" dirty="0"/>
          </a:p>
        </p:txBody>
      </p:sp>
      <p:sp>
        <p:nvSpPr>
          <p:cNvPr id="11" name="Rectangle 10"/>
          <p:cNvSpPr/>
          <p:nvPr/>
        </p:nvSpPr>
        <p:spPr>
          <a:xfrm>
            <a:off x="0" y="7977523"/>
            <a:ext cx="9559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 smtClean="0">
                <a:latin typeface="Lucida Grande" charset="0"/>
                <a:ea typeface="ＭＳ 明朝" charset="-128"/>
              </a:rPr>
              <a:t>1</a:t>
            </a:r>
            <a:r>
              <a:rPr lang="en-GB" sz="1401" dirty="0" smtClean="0">
                <a:latin typeface="Lucida Grande" charset="0"/>
                <a:ea typeface="ＭＳ 明朝" charset="-128"/>
              </a:rPr>
              <a:t>B</a:t>
            </a:r>
            <a:endParaRPr lang="en-US" sz="1801" dirty="0"/>
          </a:p>
        </p:txBody>
      </p:sp>
      <p:sp>
        <p:nvSpPr>
          <p:cNvPr id="12" name="Rectangle 11"/>
          <p:cNvSpPr/>
          <p:nvPr/>
        </p:nvSpPr>
        <p:spPr>
          <a:xfrm>
            <a:off x="648311" y="7977523"/>
            <a:ext cx="600119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b="1" dirty="0" smtClean="0">
                <a:latin typeface="Lucida Grande" charset="0"/>
                <a:ea typeface="Lucida Grande" charset="0"/>
                <a:cs typeface="Lucida Grande" charset="0"/>
              </a:rPr>
              <a:t>Open the Chemical Shift list</a:t>
            </a:r>
          </a:p>
          <a:p>
            <a:pPr>
              <a:lnSpc>
                <a:spcPct val="150000"/>
              </a:lnSpc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If you had an assignment in the sparky project, you may want to see the chemical shift list 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Go on sidebar, expand the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ChemicalShiftLists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 branch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Select the item </a:t>
            </a:r>
            <a:r>
              <a:rPr lang="en-GB" sz="1200" dirty="0" err="1" smtClean="0">
                <a:latin typeface="Lucida Grande" charset="0"/>
                <a:ea typeface="Lucida Grande" charset="0"/>
                <a:cs typeface="Lucida Grande" charset="0"/>
              </a:rPr>
              <a:t>CL:default</a:t>
            </a:r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Drag and drop on the drop area</a:t>
            </a:r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GB" sz="1200" dirty="0" smtClean="0">
              <a:latin typeface="Lucida Grande" charset="0"/>
              <a:ea typeface="Lucida Grande" charset="0"/>
              <a:cs typeface="Lucida Grande" charset="0"/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endParaRPr lang="en-US" sz="1200" dirty="0">
              <a:latin typeface="LucidaGrande" charset="0"/>
            </a:endParaRPr>
          </a:p>
          <a:p>
            <a:endParaRPr lang="en-US" sz="1200" dirty="0" smtClean="0">
              <a:latin typeface="LucidaGrande" charset="0"/>
            </a:endParaRPr>
          </a:p>
          <a:p>
            <a: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  <a:t/>
            </a:r>
            <a:br>
              <a:rPr lang="en-US" sz="1200" b="1" dirty="0">
                <a:latin typeface="Lucida Grande" charset="0"/>
                <a:ea typeface="Lucida Grande" charset="0"/>
                <a:cs typeface="Lucida Grande" charset="0"/>
              </a:rPr>
            </a:br>
            <a:endParaRPr lang="en-GB" sz="1200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789F6-3BD3-1645-B8E5-7AE28DC0F5BB}" type="slidenum">
              <a:rPr lang="en-US" smtClean="0"/>
              <a:t>3</a:t>
            </a:fld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-3226" y="-14941"/>
            <a:ext cx="962415" cy="831273"/>
            <a:chOff x="981230" y="-31859"/>
            <a:chExt cx="962415" cy="831273"/>
          </a:xfrm>
        </p:grpSpPr>
        <p:sp>
          <p:nvSpPr>
            <p:cNvPr id="24" name="Rectangle 23"/>
            <p:cNvSpPr/>
            <p:nvPr/>
          </p:nvSpPr>
          <p:spPr>
            <a:xfrm>
              <a:off x="981230" y="-31859"/>
              <a:ext cx="955964" cy="831273"/>
            </a:xfrm>
            <a:prstGeom prst="rect">
              <a:avLst/>
            </a:prstGeom>
            <a:solidFill>
              <a:srgbClr val="03B9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1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87681" y="31236"/>
              <a:ext cx="95596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smtClean="0">
                  <a:latin typeface="Lucida Grande" charset="0"/>
                  <a:ea typeface="Lucida Grande" charset="0"/>
                  <a:cs typeface="Lucida Grande" charset="0"/>
                </a:rPr>
                <a:t>How To</a:t>
              </a:r>
            </a:p>
            <a:p>
              <a:pPr algn="ctr"/>
              <a:r>
                <a:rPr lang="en-US" sz="1400" dirty="0" smtClean="0">
                  <a:latin typeface="Lucida Grande" charset="0"/>
                  <a:ea typeface="Lucida Grande" charset="0"/>
                  <a:cs typeface="Lucida Grande" charset="0"/>
                </a:rPr>
                <a:t>1</a:t>
              </a:r>
              <a:endParaRPr lang="en-US" dirty="0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08" y="1956373"/>
            <a:ext cx="6317508" cy="333515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2215370" y="179276"/>
            <a:ext cx="24272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b="1" dirty="0" smtClean="0">
                <a:latin typeface="Lucida Grande" charset="0"/>
                <a:ea typeface="ＭＳ 明朝" charset="-128"/>
              </a:rPr>
              <a:t>Import Sparky</a:t>
            </a:r>
            <a:endParaRPr lang="en-US" sz="1801" dirty="0"/>
          </a:p>
        </p:txBody>
      </p:sp>
    </p:spTree>
    <p:extLst>
      <p:ext uri="{BB962C8B-B14F-4D97-AF65-F5344CB8AC3E}">
        <p14:creationId xmlns:p14="http://schemas.microsoft.com/office/powerpoint/2010/main" val="60133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27" y="614154"/>
            <a:ext cx="1417813" cy="5859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2654" y="614154"/>
            <a:ext cx="4671239" cy="58599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852656" y="722482"/>
            <a:ext cx="4671238" cy="3694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1" b="1" dirty="0">
                <a:solidFill>
                  <a:srgbClr val="F5FFFF"/>
                </a:solidFill>
                <a:latin typeface="Helvetica-Bold" charset="0"/>
              </a:rPr>
              <a:t>CcpNmr Analysis Version 3</a:t>
            </a:r>
            <a:endParaRPr lang="en-US" sz="180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741289" y="11303525"/>
            <a:ext cx="1543050" cy="649111"/>
          </a:xfrm>
        </p:spPr>
        <p:txBody>
          <a:bodyPr/>
          <a:lstStyle/>
          <a:p>
            <a:fld id="{EAB789F6-3BD3-1645-B8E5-7AE28DC0F5BB}" type="slidenum">
              <a:rPr lang="en-US" smtClean="0"/>
              <a:t>4</a:t>
            </a:fld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2727" y="1885521"/>
            <a:ext cx="5143500" cy="3877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Lucida Grande" charset="0"/>
                <a:ea typeface="Lucida Grande" charset="0"/>
                <a:cs typeface="Lucida Grande" charset="0"/>
              </a:rPr>
              <a:t>Contact Us</a:t>
            </a:r>
          </a:p>
          <a:p>
            <a:endParaRPr lang="en-GB" sz="2400" b="1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Website: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5"/>
              </a:rPr>
              <a:t>www.ccpn.ac.uk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Suggestions and comments:</a:t>
            </a: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6"/>
              </a:rPr>
              <a:t>ccpnmr3@google.com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b="1" dirty="0" smtClean="0">
                <a:latin typeface="Lucida Grande" charset="0"/>
                <a:ea typeface="Lucida Grande" charset="0"/>
                <a:cs typeface="Lucida Grande" charset="0"/>
              </a:rPr>
              <a:t>Issues and bug report: </a:t>
            </a:r>
            <a:endParaRPr lang="en-GB" b="1" dirty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7"/>
              </a:rPr>
              <a:t>https</a:t>
            </a:r>
            <a:r>
              <a:rPr lang="en-GB" dirty="0">
                <a:latin typeface="Lucida Grande" charset="0"/>
                <a:ea typeface="Lucida Grande" charset="0"/>
                <a:cs typeface="Lucida Grande" charset="0"/>
                <a:hlinkClick r:id="rId7"/>
              </a:rPr>
              <a:t>://bitbucket.org/ccpnmr/issue-tracker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7"/>
              </a:rPr>
              <a:t>/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036429" y="10777482"/>
            <a:ext cx="3373878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GB" sz="1200" b="1" dirty="0" smtClean="0">
                <a:latin typeface="Lucida Grande" charset="0"/>
                <a:ea typeface="Lucida Grande" charset="0"/>
                <a:cs typeface="Lucida Grande" charset="0"/>
              </a:rPr>
              <a:t>Tutorial Version History:</a:t>
            </a:r>
            <a:endParaRPr lang="en-GB" sz="1200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sz="1200" b="1" dirty="0" smtClean="0">
                <a:latin typeface="Lucida Grande" charset="0"/>
                <a:ea typeface="Lucida Grande" charset="0"/>
                <a:cs typeface="Lucida Grande" charset="0"/>
              </a:rPr>
              <a:t>beta3 (LGM):</a:t>
            </a:r>
            <a:r>
              <a:rPr lang="en-GB" sz="1200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  <a:r>
              <a:rPr lang="en-GB" sz="1200" dirty="0">
                <a:latin typeface="Lucida Grande" charset="0"/>
                <a:ea typeface="Lucida Grande" charset="0"/>
                <a:cs typeface="Lucida Grande" charset="0"/>
              </a:rPr>
              <a:t>First version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252727" y="6049685"/>
            <a:ext cx="51435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b="1" dirty="0" smtClean="0">
                <a:latin typeface="Lucida Grande" charset="0"/>
                <a:ea typeface="Lucida Grande" charset="0"/>
                <a:cs typeface="Lucida Grande" charset="0"/>
              </a:rPr>
              <a:t>Cite Us</a:t>
            </a:r>
          </a:p>
          <a:p>
            <a:endParaRPr lang="en-GB" sz="2400" b="1" dirty="0" smtClean="0">
              <a:latin typeface="Lucida Grande" charset="0"/>
              <a:ea typeface="Lucida Grande" charset="0"/>
              <a:cs typeface="Lucida Grande" charset="0"/>
              <a:hlinkClick r:id="rId8"/>
            </a:endParaRPr>
          </a:p>
          <a:p>
            <a:r>
              <a:rPr lang="en-GB" dirty="0">
                <a:latin typeface="Lucida Grande" charset="0"/>
                <a:ea typeface="Lucida Grande" charset="0"/>
                <a:cs typeface="Lucida Grande" charset="0"/>
                <a:hlinkClick r:id="rId8"/>
              </a:rPr>
              <a:t>CcpNmr AnalysisAssign: a flexible platform for integrated NMR </a:t>
            </a:r>
            <a:r>
              <a:rPr lang="en-GB" dirty="0" smtClean="0">
                <a:latin typeface="Lucida Grande" charset="0"/>
                <a:ea typeface="Lucida Grande" charset="0"/>
                <a:cs typeface="Lucida Grande" charset="0"/>
                <a:hlinkClick r:id="rId8"/>
              </a:rPr>
              <a:t>analysis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r>
              <a:rPr lang="en-GB" dirty="0" smtClean="0">
                <a:latin typeface="Lucida Grande" charset="0"/>
                <a:ea typeface="Lucida Grande" charset="0"/>
                <a:cs typeface="Lucida Grande" charset="0"/>
              </a:rPr>
              <a:t> </a:t>
            </a:r>
            <a:endParaRPr lang="en-GB" dirty="0" smtClean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  <a:p>
            <a:endParaRPr lang="en-GB" dirty="0">
              <a:latin typeface="Lucida Grande" charset="0"/>
              <a:ea typeface="Lucida Grande" charset="0"/>
              <a:cs typeface="Lucida Grand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81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18581</TotalTime>
  <Words>249</Words>
  <Application>Microsoft Macintosh PowerPoint</Application>
  <PresentationFormat>Widescreen</PresentationFormat>
  <Paragraphs>70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Calibri</vt:lpstr>
      <vt:lpstr>Calibri Light</vt:lpstr>
      <vt:lpstr>Helvetica-Bold</vt:lpstr>
      <vt:lpstr>Lucida Grande</vt:lpstr>
      <vt:lpstr>LucidaGrande</vt:lpstr>
      <vt:lpstr>LucidaGrande-Bold</vt:lpstr>
      <vt:lpstr>ＭＳ 明朝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 M</dc:creator>
  <cp:lastModifiedBy>Luca M</cp:lastModifiedBy>
  <cp:revision>388</cp:revision>
  <cp:lastPrinted>2018-09-03T15:07:58Z</cp:lastPrinted>
  <dcterms:created xsi:type="dcterms:W3CDTF">2017-10-30T08:34:43Z</dcterms:created>
  <dcterms:modified xsi:type="dcterms:W3CDTF">2018-09-03T17:06:09Z</dcterms:modified>
</cp:coreProperties>
</file>

<file path=docProps/thumbnail.jpeg>
</file>